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handoutMasterIdLst>
    <p:handoutMasterId r:id="rId17"/>
  </p:handoutMasterIdLst>
  <p:sldIdLst>
    <p:sldId id="256" r:id="rId2"/>
    <p:sldId id="257" r:id="rId3"/>
    <p:sldId id="263" r:id="rId4"/>
    <p:sldId id="267" r:id="rId5"/>
    <p:sldId id="262" r:id="rId6"/>
    <p:sldId id="266" r:id="rId7"/>
    <p:sldId id="261" r:id="rId8"/>
    <p:sldId id="268" r:id="rId9"/>
    <p:sldId id="260" r:id="rId10"/>
    <p:sldId id="269" r:id="rId11"/>
    <p:sldId id="259" r:id="rId12"/>
    <p:sldId id="270" r:id="rId13"/>
    <p:sldId id="258" r:id="rId14"/>
    <p:sldId id="264"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0290" autoAdjust="0"/>
  </p:normalViewPr>
  <p:slideViewPr>
    <p:cSldViewPr snapToGrid="0" snapToObjects="1">
      <p:cViewPr varScale="1">
        <p:scale>
          <a:sx n="36" d="100"/>
          <a:sy n="36" d="100"/>
        </p:scale>
        <p:origin x="-316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handoutMaster" Target="handoutMasters/handout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454DA7-FFA0-E046-87C4-38A4C098C896}" type="datetimeFigureOut">
              <a:rPr lang="en-US" smtClean="0"/>
              <a:t>11/22/15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7D71CE0-7450-FD48-AE69-1B3C21832F2F}" type="slidenum">
              <a:rPr lang="en-US" smtClean="0"/>
              <a:t>‹#›</a:t>
            </a:fld>
            <a:endParaRPr lang="en-US" dirty="0"/>
          </a:p>
        </p:txBody>
      </p:sp>
    </p:spTree>
    <p:extLst>
      <p:ext uri="{BB962C8B-B14F-4D97-AF65-F5344CB8AC3E}">
        <p14:creationId xmlns:p14="http://schemas.microsoft.com/office/powerpoint/2010/main" val="1484572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4C9D5A-53A6-224C-8C5F-8DACE3BA4EB8}" type="datetimeFigureOut">
              <a:rPr lang="en-US" smtClean="0"/>
              <a:t>11/22/15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31FD59-892E-ED43-B4BF-1948BD7AB967}" type="slidenum">
              <a:rPr lang="en-US" smtClean="0"/>
              <a:t>‹#›</a:t>
            </a:fld>
            <a:endParaRPr lang="en-US" dirty="0"/>
          </a:p>
        </p:txBody>
      </p:sp>
    </p:spTree>
    <p:extLst>
      <p:ext uri="{BB962C8B-B14F-4D97-AF65-F5344CB8AC3E}">
        <p14:creationId xmlns:p14="http://schemas.microsoft.com/office/powerpoint/2010/main" val="28273301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1</a:t>
            </a:fld>
            <a:endParaRPr lang="en-US" dirty="0"/>
          </a:p>
        </p:txBody>
      </p:sp>
    </p:spTree>
    <p:extLst>
      <p:ext uri="{BB962C8B-B14F-4D97-AF65-F5344CB8AC3E}">
        <p14:creationId xmlns:p14="http://schemas.microsoft.com/office/powerpoint/2010/main" val="792479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digital additions and their explanations are as follows:</a:t>
            </a:r>
          </a:p>
          <a:p>
            <a:r>
              <a:rPr lang="en-US" sz="1200" b="1" kern="1200" dirty="0" smtClean="0">
                <a:solidFill>
                  <a:schemeClr val="tx1"/>
                </a:solidFill>
                <a:latin typeface="+mn-lt"/>
                <a:ea typeface="+mn-ea"/>
                <a:cs typeface="+mn-cs"/>
              </a:rPr>
              <a:t>Mashing</a:t>
            </a:r>
            <a:r>
              <a:rPr lang="en-US" sz="1200" b="0" kern="1200" dirty="0" smtClean="0">
                <a:solidFill>
                  <a:schemeClr val="tx1"/>
                </a:solidFill>
                <a:latin typeface="+mn-lt"/>
                <a:ea typeface="+mn-ea"/>
                <a:cs typeface="+mn-cs"/>
              </a:rPr>
              <a:t> – mash ups are the integration of several data sources into a single resource. Mashing data currently is a complex process but as more options and sites evolve this will become an increasingly easy and accessible means of analysis.</a:t>
            </a:r>
          </a:p>
          <a:p>
            <a:r>
              <a:rPr lang="en-US" sz="1200" b="1" kern="1200" dirty="0" smtClean="0">
                <a:solidFill>
                  <a:schemeClr val="tx1"/>
                </a:solidFill>
                <a:latin typeface="+mn-lt"/>
                <a:ea typeface="+mn-ea"/>
                <a:cs typeface="+mn-cs"/>
              </a:rPr>
              <a:t>Linking</a:t>
            </a:r>
            <a:r>
              <a:rPr lang="en-US" sz="1200" b="0" kern="1200" dirty="0" smtClean="0">
                <a:solidFill>
                  <a:schemeClr val="tx1"/>
                </a:solidFill>
                <a:latin typeface="+mn-lt"/>
                <a:ea typeface="+mn-ea"/>
                <a:cs typeface="+mn-cs"/>
              </a:rPr>
              <a:t> – this is establishing and building links within and outside of documents and web pages.</a:t>
            </a:r>
          </a:p>
          <a:p>
            <a:r>
              <a:rPr lang="en-US" sz="1200" b="1" kern="1200" dirty="0" smtClean="0">
                <a:solidFill>
                  <a:schemeClr val="tx1"/>
                </a:solidFill>
                <a:latin typeface="+mn-lt"/>
                <a:ea typeface="+mn-ea"/>
                <a:cs typeface="+mn-cs"/>
              </a:rPr>
              <a:t>Reverse-engineering</a:t>
            </a:r>
            <a:r>
              <a:rPr lang="en-US" sz="1200" b="0" kern="1200" dirty="0" smtClean="0">
                <a:solidFill>
                  <a:schemeClr val="tx1"/>
                </a:solidFill>
                <a:latin typeface="+mn-lt"/>
                <a:ea typeface="+mn-ea"/>
                <a:cs typeface="+mn-cs"/>
              </a:rPr>
              <a:t> – this is analogous with deconstruction. It is also related to cracking often with out the negative implications associated with this.</a:t>
            </a:r>
          </a:p>
          <a:p>
            <a:r>
              <a:rPr lang="en-US" sz="1200" b="1" kern="1200" dirty="0" smtClean="0">
                <a:solidFill>
                  <a:schemeClr val="tx1"/>
                </a:solidFill>
                <a:latin typeface="+mn-lt"/>
                <a:ea typeface="+mn-ea"/>
                <a:cs typeface="+mn-cs"/>
              </a:rPr>
              <a:t>Cracking</a:t>
            </a:r>
            <a:r>
              <a:rPr lang="en-US" sz="1200" b="0" kern="1200" dirty="0" smtClean="0">
                <a:solidFill>
                  <a:schemeClr val="tx1"/>
                </a:solidFill>
                <a:latin typeface="+mn-lt"/>
                <a:ea typeface="+mn-ea"/>
                <a:cs typeface="+mn-cs"/>
              </a:rPr>
              <a:t> – cracking requires the cracker to understand and operate the application or system being cracked, analyze its strengths and weaknesses and then exploit these.</a:t>
            </a:r>
          </a:p>
          <a:p>
            <a:r>
              <a:rPr lang="en-US" sz="1200" b="1" kern="1200" dirty="0" smtClean="0">
                <a:solidFill>
                  <a:schemeClr val="tx1"/>
                </a:solidFill>
                <a:latin typeface="+mn-lt"/>
                <a:ea typeface="+mn-ea"/>
                <a:cs typeface="+mn-cs"/>
              </a:rPr>
              <a:t>Validating</a:t>
            </a:r>
            <a:r>
              <a:rPr lang="en-US" sz="1200" b="0" kern="1200" dirty="0" smtClean="0">
                <a:solidFill>
                  <a:schemeClr val="tx1"/>
                </a:solidFill>
                <a:latin typeface="+mn-lt"/>
                <a:ea typeface="+mn-ea"/>
                <a:cs typeface="+mn-cs"/>
              </a:rPr>
              <a:t> – With the wealth of information available to students combined with the lack of authentication of data, students of today and tomorrow must be able to validate the veracity of their information sources. To do this they must be able to analyze the data sources and make judgments based on these.</a:t>
            </a:r>
          </a:p>
          <a:p>
            <a:r>
              <a:rPr lang="en-US" sz="1200" b="1" kern="1200" dirty="0" smtClean="0">
                <a:solidFill>
                  <a:schemeClr val="tx1"/>
                </a:solidFill>
                <a:latin typeface="+mn-lt"/>
                <a:ea typeface="+mn-ea"/>
                <a:cs typeface="+mn-cs"/>
              </a:rPr>
              <a:t>Tagging</a:t>
            </a:r>
            <a:r>
              <a:rPr lang="en-US" sz="1200" b="0" kern="1200" dirty="0" smtClean="0">
                <a:solidFill>
                  <a:schemeClr val="tx1"/>
                </a:solidFill>
                <a:latin typeface="+mn-lt"/>
                <a:ea typeface="+mn-ea"/>
                <a:cs typeface="+mn-cs"/>
              </a:rPr>
              <a:t> – This is organizing, structuring and attributing online data, meta-tagging web pages etc. Students need to be able understand and analyze the content of the pages to be able to tag it.</a:t>
            </a: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10</a:t>
            </a:fld>
            <a:endParaRPr lang="en-US" dirty="0"/>
          </a:p>
        </p:txBody>
      </p:sp>
    </p:spTree>
    <p:extLst>
      <p:ext uri="{BB962C8B-B14F-4D97-AF65-F5344CB8AC3E}">
        <p14:creationId xmlns:p14="http://schemas.microsoft.com/office/powerpoint/2010/main" val="1670529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Review definition and key terms.</a:t>
            </a: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11</a:t>
            </a:fld>
            <a:endParaRPr lang="en-US" dirty="0"/>
          </a:p>
        </p:txBody>
      </p:sp>
    </p:spTree>
    <p:extLst>
      <p:ext uri="{BB962C8B-B14F-4D97-AF65-F5344CB8AC3E}">
        <p14:creationId xmlns:p14="http://schemas.microsoft.com/office/powerpoint/2010/main" val="222363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digital additions and their explanations are as follows:</a:t>
            </a:r>
          </a:p>
          <a:p>
            <a:r>
              <a:rPr lang="en-US" sz="1200" b="1" kern="1200" dirty="0" smtClean="0">
                <a:solidFill>
                  <a:schemeClr val="tx1"/>
                </a:solidFill>
                <a:latin typeface="+mn-lt"/>
                <a:ea typeface="+mn-ea"/>
                <a:cs typeface="+mn-cs"/>
              </a:rPr>
              <a:t>Blog/vlog commenting and reflecting</a:t>
            </a:r>
            <a:r>
              <a:rPr lang="en-US" sz="1200" b="0" kern="1200" dirty="0" smtClean="0">
                <a:solidFill>
                  <a:schemeClr val="tx1"/>
                </a:solidFill>
                <a:latin typeface="+mn-lt"/>
                <a:ea typeface="+mn-ea"/>
                <a:cs typeface="+mn-cs"/>
              </a:rPr>
              <a:t> – Constructive criticism and reflective practice are often facilitated by the use of blogs and video blogs. Students commenting and replying to postings have to evaluate the material in context and reply.</a:t>
            </a:r>
          </a:p>
          <a:p>
            <a:r>
              <a:rPr lang="en-US" sz="1200" b="1" kern="1200" dirty="0" smtClean="0">
                <a:solidFill>
                  <a:schemeClr val="tx1"/>
                </a:solidFill>
                <a:latin typeface="+mn-lt"/>
                <a:ea typeface="+mn-ea"/>
                <a:cs typeface="+mn-cs"/>
              </a:rPr>
              <a:t>Posting</a:t>
            </a:r>
            <a:r>
              <a:rPr lang="en-US" sz="1200" b="0" kern="1200" dirty="0" smtClean="0">
                <a:solidFill>
                  <a:schemeClr val="tx1"/>
                </a:solidFill>
                <a:latin typeface="+mn-lt"/>
                <a:ea typeface="+mn-ea"/>
                <a:cs typeface="+mn-cs"/>
              </a:rPr>
              <a:t> – posting comments to blogs, discussion boards, threaded discussions. These are increasingly common elements of students' daily practice. Good postings like good comments, are not simple one-line answers but rather are structured and constructed to evaluate the topic or concept.</a:t>
            </a:r>
          </a:p>
          <a:p>
            <a:r>
              <a:rPr lang="en-US" sz="1200" b="1" kern="1200" dirty="0" smtClean="0">
                <a:solidFill>
                  <a:schemeClr val="tx1"/>
                </a:solidFill>
                <a:latin typeface="+mn-lt"/>
                <a:ea typeface="+mn-ea"/>
                <a:cs typeface="+mn-cs"/>
              </a:rPr>
              <a:t>Moderating</a:t>
            </a:r>
            <a:r>
              <a:rPr lang="en-US" sz="1200" b="0" kern="1200" dirty="0" smtClean="0">
                <a:solidFill>
                  <a:schemeClr val="tx1"/>
                </a:solidFill>
                <a:latin typeface="+mn-lt"/>
                <a:ea typeface="+mn-ea"/>
                <a:cs typeface="+mn-cs"/>
              </a:rPr>
              <a:t> – This is high level evaluation; the moderator must be able to evaluate a posting or comment from a variety of perspectives, assessing its worth, value and appropriateness.</a:t>
            </a:r>
          </a:p>
          <a:p>
            <a:r>
              <a:rPr lang="en-US" sz="1200" b="1" kern="1200" dirty="0" smtClean="0">
                <a:solidFill>
                  <a:schemeClr val="tx1"/>
                </a:solidFill>
                <a:latin typeface="+mn-lt"/>
                <a:ea typeface="+mn-ea"/>
                <a:cs typeface="+mn-cs"/>
              </a:rPr>
              <a:t>Collaborating and networking</a:t>
            </a:r>
            <a:r>
              <a:rPr lang="en-US" sz="1200" b="0" kern="1200" dirty="0" smtClean="0">
                <a:solidFill>
                  <a:schemeClr val="tx1"/>
                </a:solidFill>
                <a:latin typeface="+mn-lt"/>
                <a:ea typeface="+mn-ea"/>
                <a:cs typeface="+mn-cs"/>
              </a:rPr>
              <a:t> – Collaboration is an increasing feature of education. In a world increasingly focused on communication, collaboration leading to collective intelligence is a key aspect. Effective collaboration involves evaluating the strengths and abilities of the participants and evaluating the contribution they make. Networking is a feature of collaboration, contacting and communicating with relevant person via a network of associates.</a:t>
            </a:r>
          </a:p>
          <a:p>
            <a:r>
              <a:rPr lang="en-US" sz="1200" b="1" kern="1200" dirty="0" smtClean="0">
                <a:solidFill>
                  <a:schemeClr val="tx1"/>
                </a:solidFill>
                <a:latin typeface="+mn-lt"/>
                <a:ea typeface="+mn-ea"/>
                <a:cs typeface="+mn-cs"/>
              </a:rPr>
              <a:t>Testing</a:t>
            </a:r>
            <a:r>
              <a:rPr lang="en-US" sz="1200" b="0" kern="1200" dirty="0" smtClean="0">
                <a:solidFill>
                  <a:schemeClr val="tx1"/>
                </a:solidFill>
                <a:latin typeface="+mn-lt"/>
                <a:ea typeface="+mn-ea"/>
                <a:cs typeface="+mn-cs"/>
              </a:rPr>
              <a:t> (Alpha and Beta) – Testing of applications, processes and procedures is a key element in the development of any tool. To be an effective tester you must have the ability to analyze the purpose of the tool or process, what its correct function should be and what its current function is.</a:t>
            </a:r>
          </a:p>
          <a:p>
            <a:r>
              <a:rPr lang="en-US" sz="1200" b="1" kern="1200" dirty="0" smtClean="0">
                <a:solidFill>
                  <a:schemeClr val="tx1"/>
                </a:solidFill>
                <a:latin typeface="+mn-lt"/>
                <a:ea typeface="+mn-ea"/>
                <a:cs typeface="+mn-cs"/>
              </a:rPr>
              <a:t>Key Terms – Evaluating:</a:t>
            </a:r>
            <a:endParaRPr lang="en-US" sz="1200" b="0" kern="1200" dirty="0" smtClean="0">
              <a:solidFill>
                <a:schemeClr val="tx1"/>
              </a:solidFill>
              <a:latin typeface="+mn-lt"/>
              <a:ea typeface="+mn-ea"/>
              <a:cs typeface="+mn-cs"/>
            </a:endParaRPr>
          </a:p>
          <a:p>
            <a:r>
              <a:rPr lang="en-US" sz="1200" b="0" kern="1200" dirty="0" smtClean="0">
                <a:solidFill>
                  <a:schemeClr val="tx1"/>
                </a:solidFill>
                <a:latin typeface="+mn-lt"/>
                <a:ea typeface="+mn-ea"/>
                <a:cs typeface="+mn-cs"/>
              </a:rPr>
              <a:t>Checking, hypothesizing, critiquing, experimenting, judging, testing, detecting, monitoring, (Blog/vlog) commenting, reviewing, posting, moderating, collaborating, networking, reflecting, (Alpha &amp; beta) testing.	</a:t>
            </a: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12</a:t>
            </a:fld>
            <a:endParaRPr lang="en-US" dirty="0"/>
          </a:p>
        </p:txBody>
      </p:sp>
    </p:spTree>
    <p:extLst>
      <p:ext uri="{BB962C8B-B14F-4D97-AF65-F5344CB8AC3E}">
        <p14:creationId xmlns:p14="http://schemas.microsoft.com/office/powerpoint/2010/main" val="2855172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Review definition and key terms.</a:t>
            </a:r>
          </a:p>
        </p:txBody>
      </p:sp>
      <p:sp>
        <p:nvSpPr>
          <p:cNvPr id="4" name="Slide Number Placeholder 3"/>
          <p:cNvSpPr>
            <a:spLocks noGrp="1"/>
          </p:cNvSpPr>
          <p:nvPr>
            <p:ph type="sldNum" sz="quarter" idx="10"/>
          </p:nvPr>
        </p:nvSpPr>
        <p:spPr/>
        <p:txBody>
          <a:bodyPr/>
          <a:lstStyle/>
          <a:p>
            <a:fld id="{6A31FD59-892E-ED43-B4BF-1948BD7AB967}" type="slidenum">
              <a:rPr lang="en-US" smtClean="0"/>
              <a:t>13</a:t>
            </a:fld>
            <a:endParaRPr lang="en-US" dirty="0"/>
          </a:p>
        </p:txBody>
      </p:sp>
    </p:spTree>
    <p:extLst>
      <p:ext uri="{BB962C8B-B14F-4D97-AF65-F5344CB8AC3E}">
        <p14:creationId xmlns:p14="http://schemas.microsoft.com/office/powerpoint/2010/main" val="2997613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digital additions and their explanations are as follows:</a:t>
            </a:r>
          </a:p>
          <a:p>
            <a:r>
              <a:rPr lang="en-US" sz="1200" b="1" kern="1200" dirty="0" smtClean="0">
                <a:solidFill>
                  <a:schemeClr val="tx1"/>
                </a:solidFill>
                <a:latin typeface="+mn-lt"/>
                <a:ea typeface="+mn-ea"/>
                <a:cs typeface="+mn-cs"/>
              </a:rPr>
              <a:t>Programming</a:t>
            </a:r>
            <a:r>
              <a:rPr lang="en-US" sz="1200" b="0" kern="1200" dirty="0" smtClean="0">
                <a:solidFill>
                  <a:schemeClr val="tx1"/>
                </a:solidFill>
                <a:latin typeface="+mn-lt"/>
                <a:ea typeface="+mn-ea"/>
                <a:cs typeface="+mn-cs"/>
              </a:rPr>
              <a:t> – Whether it is creating their own applications, programming macros or developing games or multimedia applications within structured environments, students are routinely creating their own programs to suit their needs and goals.</a:t>
            </a:r>
          </a:p>
          <a:p>
            <a:r>
              <a:rPr lang="en-US" sz="1200" b="1" kern="1200" dirty="0" smtClean="0">
                <a:solidFill>
                  <a:schemeClr val="tx1"/>
                </a:solidFill>
                <a:latin typeface="+mn-lt"/>
                <a:ea typeface="+mn-ea"/>
                <a:cs typeface="+mn-cs"/>
              </a:rPr>
              <a:t>Filming, animating, videocasting, podcasting, mixing and remixing</a:t>
            </a:r>
            <a:r>
              <a:rPr lang="en-US" sz="1200" b="0" kern="1200" dirty="0" smtClean="0">
                <a:solidFill>
                  <a:schemeClr val="tx1"/>
                </a:solidFill>
                <a:latin typeface="+mn-lt"/>
                <a:ea typeface="+mn-ea"/>
                <a:cs typeface="+mn-cs"/>
              </a:rPr>
              <a:t> – these relate to the increasing availability of multimedia and multimedia editing tools. Students frequently capture, create, mix and remix content to produce unique products.</a:t>
            </a:r>
          </a:p>
          <a:p>
            <a:r>
              <a:rPr lang="en-US" sz="1200" b="1" kern="1200" dirty="0" smtClean="0">
                <a:solidFill>
                  <a:schemeClr val="tx1"/>
                </a:solidFill>
                <a:latin typeface="+mn-lt"/>
                <a:ea typeface="+mn-ea"/>
                <a:cs typeface="+mn-cs"/>
              </a:rPr>
              <a:t>Directing and producing</a:t>
            </a:r>
            <a:r>
              <a:rPr lang="en-US" sz="1200" b="0" kern="1200" dirty="0" smtClean="0">
                <a:solidFill>
                  <a:schemeClr val="tx1"/>
                </a:solidFill>
                <a:latin typeface="+mn-lt"/>
                <a:ea typeface="+mn-ea"/>
                <a:cs typeface="+mn-cs"/>
              </a:rPr>
              <a:t> – to directing or producing a product, performance or production is a highly creative process. It requires the student to have vision, understand the components and meld these into a coherent product.</a:t>
            </a:r>
          </a:p>
          <a:p>
            <a:r>
              <a:rPr lang="en-US" sz="1200" b="1" kern="1200" dirty="0" smtClean="0">
                <a:solidFill>
                  <a:schemeClr val="tx1"/>
                </a:solidFill>
                <a:latin typeface="+mn-lt"/>
                <a:ea typeface="+mn-ea"/>
                <a:cs typeface="+mn-cs"/>
              </a:rPr>
              <a:t>Publishing</a:t>
            </a:r>
            <a:r>
              <a:rPr lang="en-US" sz="1200" b="0" kern="1200" dirty="0" smtClean="0">
                <a:solidFill>
                  <a:schemeClr val="tx1"/>
                </a:solidFill>
                <a:latin typeface="+mn-lt"/>
                <a:ea typeface="+mn-ea"/>
                <a:cs typeface="+mn-cs"/>
              </a:rPr>
              <a:t> – whether via the web or from home computers, publishing in text, media or digital formats is increasing. Again this requires a huge overview of not only the content being published, but the process and product. Related to this concept are also </a:t>
            </a:r>
            <a:r>
              <a:rPr lang="en-US" sz="1200" b="1" kern="1200" dirty="0" smtClean="0">
                <a:solidFill>
                  <a:schemeClr val="tx1"/>
                </a:solidFill>
                <a:latin typeface="+mn-lt"/>
                <a:ea typeface="+mn-ea"/>
                <a:cs typeface="+mn-cs"/>
              </a:rPr>
              <a:t>Video blogging</a:t>
            </a:r>
            <a:r>
              <a:rPr lang="en-US" sz="1200" b="0" kern="1200" dirty="0" smtClean="0">
                <a:solidFill>
                  <a:schemeClr val="tx1"/>
                </a:solidFill>
                <a:latin typeface="+mn-lt"/>
                <a:ea typeface="+mn-ea"/>
                <a:cs typeface="+mn-cs"/>
              </a:rPr>
              <a:t> – the production of video blogs, </a:t>
            </a:r>
            <a:r>
              <a:rPr lang="en-US" sz="1200" b="1" kern="1200" dirty="0" smtClean="0">
                <a:solidFill>
                  <a:schemeClr val="tx1"/>
                </a:solidFill>
                <a:latin typeface="+mn-lt"/>
                <a:ea typeface="+mn-ea"/>
                <a:cs typeface="+mn-cs"/>
              </a:rPr>
              <a:t>blogging</a:t>
            </a:r>
            <a:r>
              <a:rPr lang="en-US" sz="1200" b="0" kern="1200" dirty="0" smtClean="0">
                <a:solidFill>
                  <a:schemeClr val="tx1"/>
                </a:solidFill>
                <a:latin typeface="+mn-lt"/>
                <a:ea typeface="+mn-ea"/>
                <a:cs typeface="+mn-cs"/>
              </a:rPr>
              <a:t> and also </a:t>
            </a:r>
            <a:r>
              <a:rPr lang="en-US" sz="1200" b="1" kern="1200" dirty="0" smtClean="0">
                <a:solidFill>
                  <a:schemeClr val="tx1"/>
                </a:solidFill>
                <a:latin typeface="+mn-lt"/>
                <a:ea typeface="+mn-ea"/>
                <a:cs typeface="+mn-cs"/>
              </a:rPr>
              <a:t>wiki-ing</a:t>
            </a:r>
            <a:r>
              <a:rPr lang="en-US" sz="1200" b="0" kern="1200" dirty="0" smtClean="0">
                <a:solidFill>
                  <a:schemeClr val="tx1"/>
                </a:solidFill>
                <a:latin typeface="+mn-lt"/>
                <a:ea typeface="+mn-ea"/>
                <a:cs typeface="+mn-cs"/>
              </a:rPr>
              <a:t> - creating, adding to and modify content in wikis. Creating or </a:t>
            </a:r>
            <a:r>
              <a:rPr lang="en-US" sz="1200" b="1" kern="1200" dirty="0" smtClean="0">
                <a:solidFill>
                  <a:schemeClr val="tx1"/>
                </a:solidFill>
                <a:latin typeface="+mn-lt"/>
                <a:ea typeface="+mn-ea"/>
                <a:cs typeface="+mn-cs"/>
              </a:rPr>
              <a:t>building Mash ups</a:t>
            </a:r>
            <a:r>
              <a:rPr lang="en-US" sz="1200" b="0" kern="1200" dirty="0" smtClean="0">
                <a:solidFill>
                  <a:schemeClr val="tx1"/>
                </a:solidFill>
                <a:latin typeface="+mn-lt"/>
                <a:ea typeface="+mn-ea"/>
                <a:cs typeface="+mn-cs"/>
              </a:rPr>
              <a:t> would also fit here.</a:t>
            </a:r>
            <a:endParaRPr lang="en-US" dirty="0" smtClean="0"/>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14</a:t>
            </a:fld>
            <a:endParaRPr lang="en-US" dirty="0"/>
          </a:p>
        </p:txBody>
      </p:sp>
    </p:spTree>
    <p:extLst>
      <p:ext uri="{BB962C8B-B14F-4D97-AF65-F5344CB8AC3E}">
        <p14:creationId xmlns:p14="http://schemas.microsoft.com/office/powerpoint/2010/main" val="3493648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It is an update to Bloom’s Revised Taxonomy which attempts to account for the new behaviors and actions emerging as technology advances and becomes more ubiquitous. Bloom’s Digital Taxonomy</a:t>
            </a:r>
            <a:r>
              <a:rPr lang="en-US" sz="1200" kern="1200" baseline="0" dirty="0" smtClean="0">
                <a:solidFill>
                  <a:schemeClr val="tx1"/>
                </a:solidFill>
                <a:latin typeface="+mn-lt"/>
                <a:ea typeface="+mn-ea"/>
                <a:cs typeface="+mn-cs"/>
              </a:rPr>
              <a:t> isn’t about tools or technologies but rather it is about using these to facilitate learning. Bloom’s Digital Taxonomy lends itself to problem and project based learning where the student must work through the entire process of development and evaluation.</a:t>
            </a:r>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2</a:t>
            </a:fld>
            <a:endParaRPr lang="en-US" dirty="0"/>
          </a:p>
        </p:txBody>
      </p:sp>
    </p:spTree>
    <p:extLst>
      <p:ext uri="{BB962C8B-B14F-4D97-AF65-F5344CB8AC3E}">
        <p14:creationId xmlns:p14="http://schemas.microsoft.com/office/powerpoint/2010/main" val="746036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definition and key terms.</a:t>
            </a:r>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3</a:t>
            </a:fld>
            <a:endParaRPr lang="en-US" dirty="0"/>
          </a:p>
        </p:txBody>
      </p:sp>
    </p:spTree>
    <p:extLst>
      <p:ext uri="{BB962C8B-B14F-4D97-AF65-F5344CB8AC3E}">
        <p14:creationId xmlns:p14="http://schemas.microsoft.com/office/powerpoint/2010/main" val="1498726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This element of the taxonomy does infer the retrieval of material. This is a key element given the growth in knowledge and information.</a:t>
            </a:r>
          </a:p>
          <a:p>
            <a:r>
              <a:rPr lang="en-US" sz="1200" kern="1200" dirty="0" smtClean="0">
                <a:solidFill>
                  <a:schemeClr val="tx1"/>
                </a:solidFill>
                <a:latin typeface="+mn-lt"/>
                <a:ea typeface="+mn-ea"/>
                <a:cs typeface="+mn-cs"/>
              </a:rPr>
              <a:t>The digital additions and their explanations are as follows:</a:t>
            </a:r>
          </a:p>
          <a:p>
            <a:r>
              <a:rPr lang="en-US" sz="1200" b="1" kern="1200" dirty="0" smtClean="0">
                <a:solidFill>
                  <a:schemeClr val="tx1"/>
                </a:solidFill>
                <a:latin typeface="+mn-lt"/>
                <a:ea typeface="+mn-ea"/>
                <a:cs typeface="+mn-cs"/>
              </a:rPr>
              <a:t>Bullet pointing</a:t>
            </a:r>
            <a:r>
              <a:rPr lang="en-US" sz="1200" b="0" kern="1200" dirty="0" smtClean="0">
                <a:solidFill>
                  <a:schemeClr val="tx1"/>
                </a:solidFill>
                <a:latin typeface="+mn-lt"/>
                <a:ea typeface="+mn-ea"/>
                <a:cs typeface="+mn-cs"/>
              </a:rPr>
              <a:t> – This is analogous to listing but in a digital format.</a:t>
            </a:r>
          </a:p>
          <a:p>
            <a:r>
              <a:rPr lang="en-US" sz="1200" b="1" kern="1200" dirty="0" smtClean="0">
                <a:solidFill>
                  <a:schemeClr val="tx1"/>
                </a:solidFill>
                <a:latin typeface="+mn-lt"/>
                <a:ea typeface="+mn-ea"/>
                <a:cs typeface="+mn-cs"/>
              </a:rPr>
              <a:t>Highlighting</a:t>
            </a:r>
            <a:r>
              <a:rPr lang="en-US" sz="1200" b="0" kern="1200" dirty="0" smtClean="0">
                <a:solidFill>
                  <a:schemeClr val="tx1"/>
                </a:solidFill>
                <a:latin typeface="+mn-lt"/>
                <a:ea typeface="+mn-ea"/>
                <a:cs typeface="+mn-cs"/>
              </a:rPr>
              <a:t> – This is a key element of most productivity suites; encouraging students to pick out and highlight key words and phrases is a technique for recall.</a:t>
            </a:r>
          </a:p>
          <a:p>
            <a:r>
              <a:rPr lang="en-US" sz="1200" b="1" kern="1200" dirty="0" smtClean="0">
                <a:solidFill>
                  <a:schemeClr val="tx1"/>
                </a:solidFill>
                <a:latin typeface="+mn-lt"/>
                <a:ea typeface="+mn-ea"/>
                <a:cs typeface="+mn-cs"/>
              </a:rPr>
              <a:t>Bookmarking or favorite-ing</a:t>
            </a:r>
            <a:r>
              <a:rPr lang="en-US" sz="1200" b="0" kern="1200" dirty="0" smtClean="0">
                <a:solidFill>
                  <a:schemeClr val="tx1"/>
                </a:solidFill>
                <a:latin typeface="+mn-lt"/>
                <a:ea typeface="+mn-ea"/>
                <a:cs typeface="+mn-cs"/>
              </a:rPr>
              <a:t> – this is where the students mark for later use web sites, resources and files. Students can then organize these.</a:t>
            </a:r>
          </a:p>
          <a:p>
            <a:r>
              <a:rPr lang="en-US" sz="1200" b="1" kern="1200" dirty="0" smtClean="0">
                <a:solidFill>
                  <a:schemeClr val="tx1"/>
                </a:solidFill>
                <a:latin typeface="+mn-lt"/>
                <a:ea typeface="+mn-ea"/>
                <a:cs typeface="+mn-cs"/>
              </a:rPr>
              <a:t>Social networking</a:t>
            </a:r>
            <a:r>
              <a:rPr lang="en-US" sz="1200" b="0" kern="1200" dirty="0" smtClean="0">
                <a:solidFill>
                  <a:schemeClr val="tx1"/>
                </a:solidFill>
                <a:latin typeface="+mn-lt"/>
                <a:ea typeface="+mn-ea"/>
                <a:cs typeface="+mn-cs"/>
              </a:rPr>
              <a:t> – this is where people develop networks of friends and associates. It forges and creates links between different people. Like social bookmarks (see below) a social network can form a key element of collaborating and networking.</a:t>
            </a:r>
          </a:p>
          <a:p>
            <a:r>
              <a:rPr lang="en-US" sz="1200" b="1" kern="1200" dirty="0" smtClean="0">
                <a:solidFill>
                  <a:schemeClr val="tx1"/>
                </a:solidFill>
                <a:latin typeface="+mn-lt"/>
                <a:ea typeface="+mn-ea"/>
                <a:cs typeface="+mn-cs"/>
              </a:rPr>
              <a:t>Social bookmarking</a:t>
            </a:r>
            <a:r>
              <a:rPr lang="en-US" sz="1200" b="0" kern="1200" dirty="0" smtClean="0">
                <a:solidFill>
                  <a:schemeClr val="tx1"/>
                </a:solidFill>
                <a:latin typeface="+mn-lt"/>
                <a:ea typeface="+mn-ea"/>
                <a:cs typeface="+mn-cs"/>
              </a:rPr>
              <a:t> – this is an online version of local bookmarking or favorites, It is more advanced because you can draw on others' bookmarks and tags. While higher order thinking skills like collaborating and sharing, can and do make use of these skills, this is its simplest form - a simple list of sites saved to an online format rather than locally to the machine.</a:t>
            </a:r>
          </a:p>
          <a:p>
            <a:r>
              <a:rPr lang="en-US" sz="1200" b="1" kern="1200" dirty="0" smtClean="0">
                <a:solidFill>
                  <a:schemeClr val="tx1"/>
                </a:solidFill>
                <a:latin typeface="+mn-lt"/>
                <a:ea typeface="+mn-ea"/>
                <a:cs typeface="+mn-cs"/>
              </a:rPr>
              <a:t>Searching or "Googling"</a:t>
            </a:r>
            <a:r>
              <a:rPr lang="en-US" sz="1200" b="0" kern="1200" dirty="0" smtClean="0">
                <a:solidFill>
                  <a:schemeClr val="tx1"/>
                </a:solidFill>
                <a:latin typeface="+mn-lt"/>
                <a:ea typeface="+mn-ea"/>
                <a:cs typeface="+mn-cs"/>
              </a:rPr>
              <a:t> - Search engines are now key elements of students' research. At its simplest the student is just entering a key word or phrase into the basic entry pane of the search engine. This skill does not refine the search beyond the key word or term.</a:t>
            </a:r>
            <a:endParaRPr lang="en-US" dirty="0" smtClean="0"/>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4</a:t>
            </a:fld>
            <a:endParaRPr lang="en-US" dirty="0"/>
          </a:p>
        </p:txBody>
      </p:sp>
    </p:spTree>
    <p:extLst>
      <p:ext uri="{BB962C8B-B14F-4D97-AF65-F5344CB8AC3E}">
        <p14:creationId xmlns:p14="http://schemas.microsoft.com/office/powerpoint/2010/main" val="2974320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Review definition and key terms.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6A31FD59-892E-ED43-B4BF-1948BD7AB967}" type="slidenum">
              <a:rPr lang="en-US" smtClean="0"/>
              <a:t>5</a:t>
            </a:fld>
            <a:endParaRPr lang="en-US" dirty="0"/>
          </a:p>
        </p:txBody>
      </p:sp>
    </p:spTree>
    <p:extLst>
      <p:ext uri="{BB962C8B-B14F-4D97-AF65-F5344CB8AC3E}">
        <p14:creationId xmlns:p14="http://schemas.microsoft.com/office/powerpoint/2010/main" val="2652228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digital additions and their explanations are as follows:</a:t>
            </a:r>
          </a:p>
          <a:p>
            <a:r>
              <a:rPr lang="en-US" sz="1200" b="1" kern="1200" dirty="0" smtClean="0">
                <a:solidFill>
                  <a:schemeClr val="tx1"/>
                </a:solidFill>
                <a:latin typeface="+mn-lt"/>
                <a:ea typeface="+mn-ea"/>
                <a:cs typeface="+mn-cs"/>
              </a:rPr>
              <a:t>Advanced and Boolean Searching</a:t>
            </a:r>
            <a:r>
              <a:rPr lang="en-US" sz="1200" b="0" kern="1200" dirty="0" smtClean="0">
                <a:solidFill>
                  <a:schemeClr val="tx1"/>
                </a:solidFill>
                <a:latin typeface="+mn-lt"/>
                <a:ea typeface="+mn-ea"/>
                <a:cs typeface="+mn-cs"/>
              </a:rPr>
              <a:t> – This is a progression from the previous category. Students require a greater depth of understanding to be able to create, modify and refine searches to suit their search needs.</a:t>
            </a:r>
          </a:p>
          <a:p>
            <a:r>
              <a:rPr lang="en-US" sz="1200" b="1" kern="1200" dirty="0" smtClean="0">
                <a:solidFill>
                  <a:schemeClr val="tx1"/>
                </a:solidFill>
                <a:latin typeface="+mn-lt"/>
                <a:ea typeface="+mn-ea"/>
                <a:cs typeface="+mn-cs"/>
              </a:rPr>
              <a:t>Blog Journaling</a:t>
            </a:r>
            <a:r>
              <a:rPr lang="en-US" sz="1200" b="0" kern="1200" dirty="0" smtClean="0">
                <a:solidFill>
                  <a:schemeClr val="tx1"/>
                </a:solidFill>
                <a:latin typeface="+mn-lt"/>
                <a:ea typeface="+mn-ea"/>
                <a:cs typeface="+mn-cs"/>
              </a:rPr>
              <a:t> – This is the simplest of the uses for a blog, where a student simply "talks" "writes" or "types" a daily- or task-specific journal. This shows a basic understanding of the activity reported upon. The blog can be used to develop higher level thinking when used for discussion and collaboration.</a:t>
            </a:r>
          </a:p>
          <a:p>
            <a:r>
              <a:rPr lang="en-US" sz="1200" b="1" kern="1200" dirty="0" smtClean="0">
                <a:solidFill>
                  <a:schemeClr val="tx1"/>
                </a:solidFill>
                <a:latin typeface="+mn-lt"/>
                <a:ea typeface="+mn-ea"/>
                <a:cs typeface="+mn-cs"/>
              </a:rPr>
              <a:t>Twittering</a:t>
            </a:r>
            <a:r>
              <a:rPr lang="en-US" sz="1200" b="0" kern="1200" dirty="0" smtClean="0">
                <a:solidFill>
                  <a:schemeClr val="tx1"/>
                </a:solidFill>
                <a:latin typeface="+mn-lt"/>
                <a:ea typeface="+mn-ea"/>
                <a:cs typeface="+mn-cs"/>
              </a:rPr>
              <a:t> – The Twitter site's fundamental question is "what are you doing?" This can be, in its most simplistic form, a one or two word answer, but when developed this is a tool that lends itself to developing understanding and potentially starting collaboration.</a:t>
            </a:r>
          </a:p>
          <a:p>
            <a:r>
              <a:rPr lang="en-US" sz="1200" b="1" kern="1200" dirty="0" smtClean="0">
                <a:solidFill>
                  <a:schemeClr val="tx1"/>
                </a:solidFill>
                <a:latin typeface="+mn-lt"/>
                <a:ea typeface="+mn-ea"/>
                <a:cs typeface="+mn-cs"/>
              </a:rPr>
              <a:t>Categorizing</a:t>
            </a:r>
            <a:r>
              <a:rPr lang="en-US" sz="1200" b="0" kern="1200" dirty="0" smtClean="0">
                <a:solidFill>
                  <a:schemeClr val="tx1"/>
                </a:solidFill>
                <a:latin typeface="+mn-lt"/>
                <a:ea typeface="+mn-ea"/>
                <a:cs typeface="+mn-cs"/>
              </a:rPr>
              <a:t> – digital classification - organizing and classifying files, web sites and materials using folders etc.</a:t>
            </a:r>
          </a:p>
          <a:p>
            <a:r>
              <a:rPr lang="en-US" sz="1200" b="1" kern="1200" dirty="0" smtClean="0">
                <a:solidFill>
                  <a:schemeClr val="tx1"/>
                </a:solidFill>
                <a:latin typeface="+mn-lt"/>
                <a:ea typeface="+mn-ea"/>
                <a:cs typeface="+mn-cs"/>
              </a:rPr>
              <a:t>Commenting and annotating</a:t>
            </a:r>
            <a:r>
              <a:rPr lang="en-US" sz="1200" b="0" kern="1200" dirty="0" smtClean="0">
                <a:solidFill>
                  <a:schemeClr val="tx1"/>
                </a:solidFill>
                <a:latin typeface="+mn-lt"/>
                <a:ea typeface="+mn-ea"/>
                <a:cs typeface="+mn-cs"/>
              </a:rPr>
              <a:t> – a variety of tools exist that allow the user to comment and annotate on web pages, .pdf files and other documents. The user is developing understanding by simply commenting on the pages. This is analogous with writing notes on hand outs, but is potentially more powerful as you can link and index these.</a:t>
            </a:r>
          </a:p>
          <a:p>
            <a:r>
              <a:rPr lang="en-US" sz="1200" b="1" kern="1200" dirty="0" smtClean="0">
                <a:solidFill>
                  <a:schemeClr val="tx1"/>
                </a:solidFill>
                <a:latin typeface="+mn-lt"/>
                <a:ea typeface="+mn-ea"/>
                <a:cs typeface="+mn-cs"/>
              </a:rPr>
              <a:t>Subscribing</a:t>
            </a:r>
            <a:r>
              <a:rPr lang="en-US" sz="1200" b="0" kern="1200" dirty="0" smtClean="0">
                <a:solidFill>
                  <a:schemeClr val="tx1"/>
                </a:solidFill>
                <a:latin typeface="+mn-lt"/>
                <a:ea typeface="+mn-ea"/>
                <a:cs typeface="+mn-cs"/>
              </a:rPr>
              <a:t> – Subscription takes bookmarking in its various forms and simplistic reading one level further. The act of subscription by itself does not show or develop understanding but often the process of reading and revisiting the subscribed-to feeds leads to greater understanding.</a:t>
            </a:r>
            <a:endParaRPr lang="en-US" dirty="0" smtClean="0"/>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6</a:t>
            </a:fld>
            <a:endParaRPr lang="en-US" dirty="0"/>
          </a:p>
        </p:txBody>
      </p:sp>
    </p:spTree>
    <p:extLst>
      <p:ext uri="{BB962C8B-B14F-4D97-AF65-F5344CB8AC3E}">
        <p14:creationId xmlns:p14="http://schemas.microsoft.com/office/powerpoint/2010/main" val="1625401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Review definition and key terms.</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7</a:t>
            </a:fld>
            <a:endParaRPr lang="en-US" dirty="0"/>
          </a:p>
        </p:txBody>
      </p:sp>
    </p:spTree>
    <p:extLst>
      <p:ext uri="{BB962C8B-B14F-4D97-AF65-F5344CB8AC3E}">
        <p14:creationId xmlns:p14="http://schemas.microsoft.com/office/powerpoint/2010/main" val="3418542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The digital additions and their justifications are as follows:</a:t>
            </a:r>
          </a:p>
          <a:p>
            <a:r>
              <a:rPr lang="en-US" sz="1200" b="1" kern="1200" dirty="0" smtClean="0">
                <a:solidFill>
                  <a:schemeClr val="tx1"/>
                </a:solidFill>
                <a:latin typeface="+mn-lt"/>
                <a:ea typeface="+mn-ea"/>
                <a:cs typeface="+mn-cs"/>
              </a:rPr>
              <a:t>Running and operating</a:t>
            </a:r>
            <a:r>
              <a:rPr lang="en-US" sz="1200" b="0" kern="1200" dirty="0" smtClean="0">
                <a:solidFill>
                  <a:schemeClr val="tx1"/>
                </a:solidFill>
                <a:latin typeface="+mn-lt"/>
                <a:ea typeface="+mn-ea"/>
                <a:cs typeface="+mn-cs"/>
              </a:rPr>
              <a:t> – This is the action of initiating a program or operating and manipulating hardware and applications to obtain a basic goal or objective.</a:t>
            </a:r>
          </a:p>
          <a:p>
            <a:r>
              <a:rPr lang="en-US" sz="1200" b="1" kern="1200" dirty="0" smtClean="0">
                <a:solidFill>
                  <a:schemeClr val="tx1"/>
                </a:solidFill>
                <a:latin typeface="+mn-lt"/>
                <a:ea typeface="+mn-ea"/>
                <a:cs typeface="+mn-cs"/>
              </a:rPr>
              <a:t>Playing</a:t>
            </a:r>
            <a:r>
              <a:rPr lang="en-US" sz="1200" b="0" kern="1200" dirty="0" smtClean="0">
                <a:solidFill>
                  <a:schemeClr val="tx1"/>
                </a:solidFill>
                <a:latin typeface="+mn-lt"/>
                <a:ea typeface="+mn-ea"/>
                <a:cs typeface="+mn-cs"/>
              </a:rPr>
              <a:t> – The increasing emergence of games as a mode of education leads to the inclusion of this term in the list. Students who successfully play or operate a game are showing understanding of process and task and application of skills.</a:t>
            </a:r>
          </a:p>
          <a:p>
            <a:r>
              <a:rPr lang="en-US" sz="1200" b="1" kern="1200" dirty="0" smtClean="0">
                <a:solidFill>
                  <a:schemeClr val="tx1"/>
                </a:solidFill>
                <a:latin typeface="+mn-lt"/>
                <a:ea typeface="+mn-ea"/>
                <a:cs typeface="+mn-cs"/>
              </a:rPr>
              <a:t>Uploading and Sharing</a:t>
            </a:r>
            <a:r>
              <a:rPr lang="en-US" sz="1200" b="0" kern="1200" dirty="0" smtClean="0">
                <a:solidFill>
                  <a:schemeClr val="tx1"/>
                </a:solidFill>
                <a:latin typeface="+mn-lt"/>
                <a:ea typeface="+mn-ea"/>
                <a:cs typeface="+mn-cs"/>
              </a:rPr>
              <a:t> - uploading materials to websites and the sharing of materials via sites like flickr etc. This is a simple form of collaboration, a higher order thinking skill.</a:t>
            </a:r>
          </a:p>
          <a:p>
            <a:r>
              <a:rPr lang="en-US" sz="1200" b="1" kern="1200" dirty="0" smtClean="0">
                <a:solidFill>
                  <a:schemeClr val="tx1"/>
                </a:solidFill>
                <a:latin typeface="+mn-lt"/>
                <a:ea typeface="+mn-ea"/>
                <a:cs typeface="+mn-cs"/>
              </a:rPr>
              <a:t>Hacking</a:t>
            </a:r>
            <a:r>
              <a:rPr lang="en-US" sz="1200" b="0" kern="1200" dirty="0" smtClean="0">
                <a:solidFill>
                  <a:schemeClr val="tx1"/>
                </a:solidFill>
                <a:latin typeface="+mn-lt"/>
                <a:ea typeface="+mn-ea"/>
                <a:cs typeface="+mn-cs"/>
              </a:rPr>
              <a:t> – hacking in its simpler forms is applying a simple set of rules to achieve a goal or objective.</a:t>
            </a:r>
          </a:p>
          <a:p>
            <a:r>
              <a:rPr lang="en-US" sz="1200" b="1" kern="1200" dirty="0" smtClean="0">
                <a:solidFill>
                  <a:schemeClr val="tx1"/>
                </a:solidFill>
                <a:latin typeface="+mn-lt"/>
                <a:ea typeface="+mn-ea"/>
                <a:cs typeface="+mn-cs"/>
              </a:rPr>
              <a:t>Editing</a:t>
            </a:r>
            <a:r>
              <a:rPr lang="en-US" sz="1200" b="0" kern="1200" dirty="0" smtClean="0">
                <a:solidFill>
                  <a:schemeClr val="tx1"/>
                </a:solidFill>
                <a:latin typeface="+mn-lt"/>
                <a:ea typeface="+mn-ea"/>
                <a:cs typeface="+mn-cs"/>
              </a:rPr>
              <a:t> – With most media, editing is a process or a procedure that the editor employs.</a:t>
            </a: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8</a:t>
            </a:fld>
            <a:endParaRPr lang="en-US" dirty="0"/>
          </a:p>
        </p:txBody>
      </p:sp>
    </p:spTree>
    <p:extLst>
      <p:ext uri="{BB962C8B-B14F-4D97-AF65-F5344CB8AC3E}">
        <p14:creationId xmlns:p14="http://schemas.microsoft.com/office/powerpoint/2010/main" val="2877099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Review definition and key terms.</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A31FD59-892E-ED43-B4BF-1948BD7AB967}" type="slidenum">
              <a:rPr lang="en-US" smtClean="0"/>
              <a:t>9</a:t>
            </a:fld>
            <a:endParaRPr lang="en-US" dirty="0"/>
          </a:p>
        </p:txBody>
      </p:sp>
    </p:spTree>
    <p:extLst>
      <p:ext uri="{BB962C8B-B14F-4D97-AF65-F5344CB8AC3E}">
        <p14:creationId xmlns:p14="http://schemas.microsoft.com/office/powerpoint/2010/main" val="2424592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58B9D6D-47E2-7247-9FA4-D6EE5F562DC8}" type="slidenum">
              <a:rPr lang="en-US" smtClean="0"/>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B58B9D6D-47E2-7247-9FA4-D6EE5F562DC8}"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dirty="0" smtClean="0"/>
              <a:t>Drag picture to placeholder or click icon to add</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B56314-40A7-0141-9253-447B40E911E4}" type="datetimeFigureOut">
              <a:rPr lang="en-US" smtClean="0"/>
              <a:t>11/22/15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58B9D6D-47E2-7247-9FA4-D6EE5F562DC8}"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21B56314-40A7-0141-9253-447B40E911E4}" type="datetimeFigureOut">
              <a:rPr lang="en-US" smtClean="0"/>
              <a:t>11/22/15</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B58B9D6D-47E2-7247-9FA4-D6EE5F562DC8}"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7.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9.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6.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Bloom’s Revised Digital Taxonomy</a:t>
            </a:r>
            <a:endParaRPr lang="en-US" dirty="0"/>
          </a:p>
        </p:txBody>
      </p:sp>
      <p:sp>
        <p:nvSpPr>
          <p:cNvPr id="3" name="Subtitle 2"/>
          <p:cNvSpPr>
            <a:spLocks noGrp="1"/>
          </p:cNvSpPr>
          <p:nvPr>
            <p:ph type="subTitle" idx="1"/>
          </p:nvPr>
        </p:nvSpPr>
        <p:spPr/>
        <p:txBody>
          <a:bodyPr/>
          <a:lstStyle/>
          <a:p>
            <a:r>
              <a:rPr lang="en-US" dirty="0" smtClean="0"/>
              <a:t>By: Natasha </a:t>
            </a:r>
            <a:r>
              <a:rPr lang="en-US" dirty="0" smtClean="0"/>
              <a:t>engolio</a:t>
            </a:r>
            <a:endParaRPr lang="en-US" dirty="0"/>
          </a:p>
        </p:txBody>
      </p:sp>
    </p:spTree>
    <p:extLst>
      <p:ext uri="{BB962C8B-B14F-4D97-AF65-F5344CB8AC3E}">
        <p14:creationId xmlns:p14="http://schemas.microsoft.com/office/powerpoint/2010/main" val="203493740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atabas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4573" y="306495"/>
            <a:ext cx="7102566" cy="4649229"/>
          </a:xfrm>
          <a:prstGeom prst="rect">
            <a:avLst/>
          </a:prstGeom>
        </p:spPr>
      </p:pic>
    </p:spTree>
    <p:extLst>
      <p:ext uri="{BB962C8B-B14F-4D97-AF65-F5344CB8AC3E}">
        <p14:creationId xmlns:p14="http://schemas.microsoft.com/office/powerpoint/2010/main" val="276183591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a:t>
            </a:r>
            <a:endParaRPr lang="en-US" dirty="0"/>
          </a:p>
        </p:txBody>
      </p:sp>
      <p:sp>
        <p:nvSpPr>
          <p:cNvPr id="4" name="Text Placeholder 3"/>
          <p:cNvSpPr>
            <a:spLocks noGrp="1"/>
          </p:cNvSpPr>
          <p:nvPr>
            <p:ph type="body" idx="1"/>
          </p:nvPr>
        </p:nvSpPr>
        <p:spPr/>
        <p:txBody>
          <a:bodyPr/>
          <a:lstStyle/>
          <a:p>
            <a:r>
              <a:rPr lang="en-US" dirty="0" smtClean="0"/>
              <a:t>definition</a:t>
            </a:r>
            <a:endParaRPr lang="en-US" dirty="0"/>
          </a:p>
        </p:txBody>
      </p:sp>
      <p:sp>
        <p:nvSpPr>
          <p:cNvPr id="5" name="Content Placeholder 4"/>
          <p:cNvSpPr>
            <a:spLocks noGrp="1"/>
          </p:cNvSpPr>
          <p:nvPr>
            <p:ph sz="half" idx="2"/>
          </p:nvPr>
        </p:nvSpPr>
        <p:spPr/>
        <p:txBody>
          <a:bodyPr/>
          <a:lstStyle/>
          <a:p>
            <a:r>
              <a:rPr lang="en-US" dirty="0"/>
              <a:t>Making </a:t>
            </a:r>
            <a:r>
              <a:rPr lang="en-US" dirty="0" smtClean="0"/>
              <a:t>judgments </a:t>
            </a:r>
            <a:r>
              <a:rPr lang="en-US" dirty="0"/>
              <a:t>based on criteria and standards through checking and critiquing.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Key terms</a:t>
            </a:r>
            <a:endParaRPr lang="en-US" dirty="0"/>
          </a:p>
        </p:txBody>
      </p:sp>
      <p:sp>
        <p:nvSpPr>
          <p:cNvPr id="7" name="Content Placeholder 6"/>
          <p:cNvSpPr>
            <a:spLocks noGrp="1"/>
          </p:cNvSpPr>
          <p:nvPr>
            <p:ph sz="quarter" idx="4"/>
          </p:nvPr>
        </p:nvSpPr>
        <p:spPr/>
        <p:txBody>
          <a:bodyPr>
            <a:normAutofit fontScale="85000" lnSpcReduction="20000"/>
          </a:bodyPr>
          <a:lstStyle/>
          <a:p>
            <a:r>
              <a:rPr lang="en-US" dirty="0"/>
              <a:t>Checking, </a:t>
            </a:r>
            <a:r>
              <a:rPr lang="en-US" dirty="0" smtClean="0"/>
              <a:t>Hypothesizing, </a:t>
            </a:r>
            <a:r>
              <a:rPr lang="en-US" dirty="0"/>
              <a:t>Critiquing, Experimenting, Judging, Testing, Detecting, Monitoring, (Blog/</a:t>
            </a:r>
            <a:r>
              <a:rPr lang="en-US" dirty="0"/>
              <a:t>vlog</a:t>
            </a:r>
            <a:r>
              <a:rPr lang="en-US" dirty="0"/>
              <a:t>) commenting, Reviewing, Posting, Moderating, Collaborating, Networking, Reflecting, Product (Alpha &amp; beta) testing, </a:t>
            </a:r>
            <a:r>
              <a:rPr lang="en-US" dirty="0" smtClean="0"/>
              <a:t>Validating</a:t>
            </a:r>
            <a:endParaRPr lang="en-US" dirty="0"/>
          </a:p>
          <a:p>
            <a:endParaRPr lang="en-US" dirty="0"/>
          </a:p>
        </p:txBody>
      </p:sp>
    </p:spTree>
    <p:extLst>
      <p:ext uri="{BB962C8B-B14F-4D97-AF65-F5344CB8AC3E}">
        <p14:creationId xmlns:p14="http://schemas.microsoft.com/office/powerpoint/2010/main" val="51426578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olla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8871" y="132914"/>
            <a:ext cx="6750837" cy="48292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85712073"/>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
            </a:r>
            <a:r>
              <a:rPr lang="en-US" dirty="0" smtClean="0"/>
              <a:t>reating</a:t>
            </a:r>
            <a:endParaRPr lang="en-US" dirty="0"/>
          </a:p>
        </p:txBody>
      </p:sp>
      <p:sp>
        <p:nvSpPr>
          <p:cNvPr id="4" name="Text Placeholder 3"/>
          <p:cNvSpPr>
            <a:spLocks noGrp="1"/>
          </p:cNvSpPr>
          <p:nvPr>
            <p:ph type="body" idx="1"/>
          </p:nvPr>
        </p:nvSpPr>
        <p:spPr/>
        <p:txBody>
          <a:bodyPr/>
          <a:lstStyle/>
          <a:p>
            <a:r>
              <a:rPr lang="en-US" dirty="0" smtClean="0"/>
              <a:t>definition</a:t>
            </a:r>
            <a:endParaRPr lang="en-US" dirty="0"/>
          </a:p>
        </p:txBody>
      </p:sp>
      <p:sp>
        <p:nvSpPr>
          <p:cNvPr id="5" name="Content Placeholder 4"/>
          <p:cNvSpPr>
            <a:spLocks noGrp="1"/>
          </p:cNvSpPr>
          <p:nvPr>
            <p:ph sz="half" idx="2"/>
          </p:nvPr>
        </p:nvSpPr>
        <p:spPr/>
        <p:txBody>
          <a:bodyPr>
            <a:normAutofit fontScale="92500"/>
          </a:bodyPr>
          <a:lstStyle/>
          <a:p>
            <a:r>
              <a:rPr lang="en-US" dirty="0"/>
              <a:t>Putting the elements together to form a coherent or functional whole; </a:t>
            </a:r>
            <a:r>
              <a:rPr lang="en-US" dirty="0" smtClean="0"/>
              <a:t>reorganizing </a:t>
            </a:r>
            <a:r>
              <a:rPr lang="en-US" dirty="0"/>
              <a:t>elements into a new pattern or structure through generating, planning or producing.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Key terms</a:t>
            </a:r>
            <a:endParaRPr lang="en-US" dirty="0"/>
          </a:p>
        </p:txBody>
      </p:sp>
      <p:sp>
        <p:nvSpPr>
          <p:cNvPr id="7" name="Content Placeholder 6"/>
          <p:cNvSpPr>
            <a:spLocks noGrp="1"/>
          </p:cNvSpPr>
          <p:nvPr>
            <p:ph sz="quarter" idx="4"/>
          </p:nvPr>
        </p:nvSpPr>
        <p:spPr/>
        <p:txBody>
          <a:bodyPr>
            <a:normAutofit fontScale="85000" lnSpcReduction="20000"/>
          </a:bodyPr>
          <a:lstStyle/>
          <a:p>
            <a:r>
              <a:rPr lang="en-US" dirty="0"/>
              <a:t>Designing, Constructing, Planning, Inventing, Devising, Making, Programming, Filming, Animating, Blogging, Video blogging, Mixing, Remixing, Wiki-</a:t>
            </a:r>
            <a:r>
              <a:rPr lang="en-US" dirty="0"/>
              <a:t>ing</a:t>
            </a:r>
            <a:r>
              <a:rPr lang="en-US" dirty="0"/>
              <a:t>, Publishing, </a:t>
            </a:r>
            <a:r>
              <a:rPr lang="en-US" dirty="0" smtClean="0"/>
              <a:t>Video casting, </a:t>
            </a:r>
            <a:r>
              <a:rPr lang="en-US" dirty="0"/>
              <a:t>Podcasting, Directing/ producing, Building or compiling mash-ups </a:t>
            </a:r>
            <a:endParaRPr lang="en-US" dirty="0"/>
          </a:p>
          <a:p>
            <a:endParaRPr lang="en-US" dirty="0"/>
          </a:p>
        </p:txBody>
      </p:sp>
    </p:spTree>
    <p:extLst>
      <p:ext uri="{BB962C8B-B14F-4D97-AF65-F5344CB8AC3E}">
        <p14:creationId xmlns:p14="http://schemas.microsoft.com/office/powerpoint/2010/main" val="7708892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go Mindstorms.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156" y="675032"/>
            <a:ext cx="8064500" cy="36576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84853871"/>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t>
            </a:r>
            <a:br>
              <a:rPr lang="en-US" b="1" dirty="0" smtClean="0"/>
            </a:br>
            <a:r>
              <a:rPr lang="en-US" b="1" dirty="0" smtClean="0"/>
              <a:t>Bloom’s </a:t>
            </a:r>
            <a:r>
              <a:rPr lang="en-US" b="1" dirty="0"/>
              <a:t>Revised Digital </a:t>
            </a:r>
            <a:r>
              <a:rPr lang="en-US" b="1" dirty="0" smtClean="0"/>
              <a:t>Taxonomy?</a:t>
            </a:r>
            <a:endParaRPr lang="en-US" dirty="0"/>
          </a:p>
        </p:txBody>
      </p:sp>
      <p:pic>
        <p:nvPicPr>
          <p:cNvPr id="4" name="Content Placeholder 3"/>
          <p:cNvPicPr>
            <a:picLocks noGrp="1" noChangeAspect="1"/>
          </p:cNvPicPr>
          <p:nvPr>
            <p:ph idx="1"/>
          </p:nvPr>
        </p:nvPicPr>
        <p:blipFill>
          <a:blip r:embed="rId3"/>
          <a:srcRect l="-17119" r="-17119"/>
          <a:stretch>
            <a:fillRect/>
          </a:stretch>
        </p:blipFill>
        <p:spPr>
          <a:xfrm>
            <a:off x="822960" y="1181459"/>
            <a:ext cx="8095753" cy="3853451"/>
          </a:xfrm>
        </p:spPr>
      </p:pic>
    </p:spTree>
    <p:extLst>
      <p:ext uri="{BB962C8B-B14F-4D97-AF65-F5344CB8AC3E}">
        <p14:creationId xmlns:p14="http://schemas.microsoft.com/office/powerpoint/2010/main" val="1940440315"/>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Remembering </a:t>
            </a:r>
            <a:endParaRPr lang="en-US" dirty="0"/>
          </a:p>
        </p:txBody>
      </p:sp>
      <p:sp>
        <p:nvSpPr>
          <p:cNvPr id="4" name="Text Placeholder 3"/>
          <p:cNvSpPr>
            <a:spLocks noGrp="1"/>
          </p:cNvSpPr>
          <p:nvPr>
            <p:ph type="body" idx="1"/>
          </p:nvPr>
        </p:nvSpPr>
        <p:spPr/>
        <p:txBody>
          <a:bodyPr/>
          <a:lstStyle/>
          <a:p>
            <a:r>
              <a:rPr lang="en-US" dirty="0" smtClean="0"/>
              <a:t>Definition</a:t>
            </a:r>
            <a:endParaRPr lang="en-US" dirty="0"/>
          </a:p>
        </p:txBody>
      </p:sp>
      <p:sp>
        <p:nvSpPr>
          <p:cNvPr id="5" name="Content Placeholder 4"/>
          <p:cNvSpPr>
            <a:spLocks noGrp="1"/>
          </p:cNvSpPr>
          <p:nvPr>
            <p:ph sz="half" idx="2"/>
          </p:nvPr>
        </p:nvSpPr>
        <p:spPr/>
        <p:txBody>
          <a:bodyPr>
            <a:normAutofit fontScale="92500"/>
          </a:bodyPr>
          <a:lstStyle/>
          <a:p>
            <a:r>
              <a:rPr lang="en-US" dirty="0"/>
              <a:t>Retrieving, recalling or </a:t>
            </a:r>
            <a:r>
              <a:rPr lang="en-US" dirty="0" smtClean="0"/>
              <a:t>recognizing </a:t>
            </a:r>
            <a:r>
              <a:rPr lang="en-US" dirty="0"/>
              <a:t>knowledge from memory. Remembering is when memory is used to produce definitions, facts or lists, or recite or retrieve material.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Key terms</a:t>
            </a:r>
            <a:endParaRPr lang="en-US" dirty="0"/>
          </a:p>
        </p:txBody>
      </p:sp>
      <p:sp>
        <p:nvSpPr>
          <p:cNvPr id="7" name="Content Placeholder 6"/>
          <p:cNvSpPr>
            <a:spLocks noGrp="1"/>
          </p:cNvSpPr>
          <p:nvPr>
            <p:ph sz="quarter" idx="4"/>
          </p:nvPr>
        </p:nvSpPr>
        <p:spPr/>
        <p:txBody>
          <a:bodyPr>
            <a:normAutofit fontScale="92500" lnSpcReduction="20000"/>
          </a:bodyPr>
          <a:lstStyle/>
          <a:p>
            <a:r>
              <a:rPr lang="en-US" dirty="0" smtClean="0"/>
              <a:t>Recognizing, </a:t>
            </a:r>
            <a:r>
              <a:rPr lang="en-US" dirty="0"/>
              <a:t>Listing, Describing, Identifying, Retrieving, Naming, Locating, Finding, Bullet pointing, Highlighting, Bookmarking, Social networking, Social bookmarking, </a:t>
            </a:r>
            <a:r>
              <a:rPr lang="en-US" dirty="0" smtClean="0"/>
              <a:t>local </a:t>
            </a:r>
            <a:r>
              <a:rPr lang="en-US" dirty="0"/>
              <a:t>bookmarking, Searching, </a:t>
            </a:r>
            <a:r>
              <a:rPr lang="en-US" dirty="0"/>
              <a:t>Googling</a:t>
            </a:r>
            <a:r>
              <a:rPr lang="en-US" dirty="0"/>
              <a:t> </a:t>
            </a:r>
            <a:endParaRPr lang="en-US" dirty="0"/>
          </a:p>
          <a:p>
            <a:endParaRPr lang="en-US" dirty="0"/>
          </a:p>
        </p:txBody>
      </p:sp>
    </p:spTree>
    <p:extLst>
      <p:ext uri="{BB962C8B-B14F-4D97-AF65-F5344CB8AC3E}">
        <p14:creationId xmlns:p14="http://schemas.microsoft.com/office/powerpoint/2010/main" val="247513634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oogle.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301" y="253829"/>
            <a:ext cx="8157123" cy="45883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38977766"/>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a:t>
            </a:r>
            <a:endParaRPr lang="en-US" dirty="0"/>
          </a:p>
        </p:txBody>
      </p:sp>
      <p:sp>
        <p:nvSpPr>
          <p:cNvPr id="4" name="Text Placeholder 3"/>
          <p:cNvSpPr>
            <a:spLocks noGrp="1"/>
          </p:cNvSpPr>
          <p:nvPr>
            <p:ph type="body" idx="1"/>
          </p:nvPr>
        </p:nvSpPr>
        <p:spPr/>
        <p:txBody>
          <a:bodyPr/>
          <a:lstStyle/>
          <a:p>
            <a:r>
              <a:rPr lang="en-US" dirty="0" smtClean="0"/>
              <a:t>Definition </a:t>
            </a:r>
            <a:endParaRPr lang="en-US" dirty="0"/>
          </a:p>
        </p:txBody>
      </p:sp>
      <p:sp>
        <p:nvSpPr>
          <p:cNvPr id="5" name="Content Placeholder 4"/>
          <p:cNvSpPr>
            <a:spLocks noGrp="1"/>
          </p:cNvSpPr>
          <p:nvPr>
            <p:ph sz="half" idx="2"/>
          </p:nvPr>
        </p:nvSpPr>
        <p:spPr/>
        <p:txBody>
          <a:bodyPr/>
          <a:lstStyle/>
          <a:p>
            <a:r>
              <a:rPr lang="en-US" dirty="0"/>
              <a:t>Constructing meaning from different types of function be they written or graphic.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Key terms</a:t>
            </a:r>
            <a:endParaRPr lang="en-US" dirty="0"/>
          </a:p>
        </p:txBody>
      </p:sp>
      <p:sp>
        <p:nvSpPr>
          <p:cNvPr id="7" name="Content Placeholder 6"/>
          <p:cNvSpPr>
            <a:spLocks noGrp="1"/>
          </p:cNvSpPr>
          <p:nvPr>
            <p:ph sz="quarter" idx="4"/>
          </p:nvPr>
        </p:nvSpPr>
        <p:spPr/>
        <p:txBody>
          <a:bodyPr>
            <a:normAutofit fontScale="85000" lnSpcReduction="10000"/>
          </a:bodyPr>
          <a:lstStyle/>
          <a:p>
            <a:r>
              <a:rPr lang="en-US" dirty="0"/>
              <a:t>Interpreting, </a:t>
            </a:r>
            <a:r>
              <a:rPr lang="en-US" dirty="0" smtClean="0"/>
              <a:t>Summarizing, </a:t>
            </a:r>
            <a:r>
              <a:rPr lang="en-US" dirty="0"/>
              <a:t>Inferring, Paraphrasing, Classifying, Comparing, Explaining, Exemplifying, Advanced searches, Boolean searches, Blog </a:t>
            </a:r>
            <a:r>
              <a:rPr lang="en-US" dirty="0" smtClean="0"/>
              <a:t>journaling, </a:t>
            </a:r>
            <a:r>
              <a:rPr lang="en-US" dirty="0"/>
              <a:t>Twittering, </a:t>
            </a:r>
            <a:r>
              <a:rPr lang="en-US" dirty="0" smtClean="0"/>
              <a:t>Categorizing </a:t>
            </a:r>
            <a:r>
              <a:rPr lang="en-US" dirty="0"/>
              <a:t>and tagging, Commenting, Annotating, Subscribing </a:t>
            </a:r>
            <a:endParaRPr lang="en-US" dirty="0"/>
          </a:p>
          <a:p>
            <a:endParaRPr lang="en-US" dirty="0"/>
          </a:p>
        </p:txBody>
      </p:sp>
    </p:spTree>
    <p:extLst>
      <p:ext uri="{BB962C8B-B14F-4D97-AF65-F5344CB8AC3E}">
        <p14:creationId xmlns:p14="http://schemas.microsoft.com/office/powerpoint/2010/main" val="545267893"/>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logging.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458" y="250632"/>
            <a:ext cx="6246227" cy="46846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99820089"/>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Applying</a:t>
            </a:r>
            <a:endParaRPr lang="en-US" dirty="0"/>
          </a:p>
        </p:txBody>
      </p:sp>
      <p:sp>
        <p:nvSpPr>
          <p:cNvPr id="4" name="Text Placeholder 3"/>
          <p:cNvSpPr>
            <a:spLocks noGrp="1"/>
          </p:cNvSpPr>
          <p:nvPr>
            <p:ph type="body" idx="1"/>
          </p:nvPr>
        </p:nvSpPr>
        <p:spPr/>
        <p:txBody>
          <a:bodyPr/>
          <a:lstStyle/>
          <a:p>
            <a:r>
              <a:rPr lang="en-US" dirty="0" smtClean="0"/>
              <a:t>definition</a:t>
            </a:r>
            <a:endParaRPr lang="en-US" dirty="0"/>
          </a:p>
        </p:txBody>
      </p:sp>
      <p:sp>
        <p:nvSpPr>
          <p:cNvPr id="5" name="Content Placeholder 4"/>
          <p:cNvSpPr>
            <a:spLocks noGrp="1"/>
          </p:cNvSpPr>
          <p:nvPr>
            <p:ph sz="half" idx="2"/>
          </p:nvPr>
        </p:nvSpPr>
        <p:spPr/>
        <p:txBody>
          <a:bodyPr>
            <a:normAutofit fontScale="85000" lnSpcReduction="10000"/>
          </a:bodyPr>
          <a:lstStyle/>
          <a:p>
            <a:r>
              <a:rPr lang="en-US" dirty="0"/>
              <a:t>Carrying out or using a procedure through executing or implementing. Applying related and refers to situations where learned material is used through products like models, presentation, interviews and simulations.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Key terms</a:t>
            </a:r>
            <a:endParaRPr lang="en-US" dirty="0"/>
          </a:p>
        </p:txBody>
      </p:sp>
      <p:sp>
        <p:nvSpPr>
          <p:cNvPr id="7" name="Content Placeholder 6"/>
          <p:cNvSpPr>
            <a:spLocks noGrp="1"/>
          </p:cNvSpPr>
          <p:nvPr>
            <p:ph sz="quarter" idx="4"/>
          </p:nvPr>
        </p:nvSpPr>
        <p:spPr/>
        <p:txBody>
          <a:bodyPr/>
          <a:lstStyle/>
          <a:p>
            <a:r>
              <a:rPr lang="en-US" dirty="0"/>
              <a:t>Implementing, carrying out, using, executing, running, loading, playing, operating, hacking, uploading, sharing, editing </a:t>
            </a:r>
            <a:endParaRPr lang="en-US" dirty="0"/>
          </a:p>
        </p:txBody>
      </p:sp>
    </p:spTree>
    <p:extLst>
      <p:ext uri="{BB962C8B-B14F-4D97-AF65-F5344CB8AC3E}">
        <p14:creationId xmlns:p14="http://schemas.microsoft.com/office/powerpoint/2010/main" val="232974488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imulation.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101" y="395104"/>
            <a:ext cx="7674101" cy="4318018"/>
          </a:xfrm>
          <a:prstGeom prst="rect">
            <a:avLst/>
          </a:prstGeom>
          <a:solidFill>
            <a:srgbClr val="FFFFFF">
              <a:shade val="85000"/>
            </a:srgbClr>
          </a:solidFill>
          <a:ln w="889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5377514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Analyzing </a:t>
            </a:r>
            <a:endParaRPr lang="en-US" dirty="0"/>
          </a:p>
        </p:txBody>
      </p:sp>
      <p:sp>
        <p:nvSpPr>
          <p:cNvPr id="4" name="Text Placeholder 3"/>
          <p:cNvSpPr>
            <a:spLocks noGrp="1"/>
          </p:cNvSpPr>
          <p:nvPr>
            <p:ph type="body" idx="1"/>
          </p:nvPr>
        </p:nvSpPr>
        <p:spPr/>
        <p:txBody>
          <a:bodyPr/>
          <a:lstStyle/>
          <a:p>
            <a:r>
              <a:rPr lang="en-US" dirty="0" smtClean="0"/>
              <a:t>Definition </a:t>
            </a:r>
            <a:endParaRPr lang="en-US" dirty="0"/>
          </a:p>
        </p:txBody>
      </p:sp>
      <p:sp>
        <p:nvSpPr>
          <p:cNvPr id="5" name="Content Placeholder 4"/>
          <p:cNvSpPr>
            <a:spLocks noGrp="1"/>
          </p:cNvSpPr>
          <p:nvPr>
            <p:ph sz="half" idx="2"/>
          </p:nvPr>
        </p:nvSpPr>
        <p:spPr/>
        <p:txBody>
          <a:bodyPr>
            <a:normAutofit fontScale="85000" lnSpcReduction="20000"/>
          </a:bodyPr>
          <a:lstStyle/>
          <a:p>
            <a:r>
              <a:rPr lang="en-US" dirty="0"/>
              <a:t>Breaking material or concepts into parts, determining how the parts relate or interrelate to one another or to an overall structure or purpose. Mental actions include differentiating, organizing and attributing as well as being able to distinguish between components. </a:t>
            </a:r>
            <a:endParaRPr lang="en-US" dirty="0"/>
          </a:p>
          <a:p>
            <a:endParaRPr lang="en-US" dirty="0"/>
          </a:p>
        </p:txBody>
      </p:sp>
      <p:sp>
        <p:nvSpPr>
          <p:cNvPr id="6" name="Text Placeholder 5"/>
          <p:cNvSpPr>
            <a:spLocks noGrp="1"/>
          </p:cNvSpPr>
          <p:nvPr>
            <p:ph type="body" sz="quarter" idx="3"/>
          </p:nvPr>
        </p:nvSpPr>
        <p:spPr/>
        <p:txBody>
          <a:bodyPr/>
          <a:lstStyle/>
          <a:p>
            <a:r>
              <a:rPr lang="en-US" dirty="0" smtClean="0"/>
              <a:t>Ker terms</a:t>
            </a:r>
            <a:endParaRPr lang="en-US" dirty="0"/>
          </a:p>
        </p:txBody>
      </p:sp>
      <p:sp>
        <p:nvSpPr>
          <p:cNvPr id="7" name="Content Placeholder 6"/>
          <p:cNvSpPr>
            <a:spLocks noGrp="1"/>
          </p:cNvSpPr>
          <p:nvPr>
            <p:ph sz="quarter" idx="4"/>
          </p:nvPr>
        </p:nvSpPr>
        <p:spPr/>
        <p:txBody>
          <a:bodyPr>
            <a:normAutofit fontScale="92500"/>
          </a:bodyPr>
          <a:lstStyle/>
          <a:p>
            <a:r>
              <a:rPr lang="en-US" dirty="0"/>
              <a:t>Comparing, </a:t>
            </a:r>
            <a:r>
              <a:rPr lang="en-US" dirty="0" smtClean="0"/>
              <a:t>Organizing, </a:t>
            </a:r>
            <a:r>
              <a:rPr lang="en-US" dirty="0"/>
              <a:t>Deconstructing, Attributing, Outlining, Structuring, Integrating, Mashing, Linking, Reverse-engineering, Cracking, Media clipping and Mind-</a:t>
            </a:r>
            <a:r>
              <a:rPr lang="en-US" dirty="0" smtClean="0"/>
              <a:t>mapping</a:t>
            </a:r>
            <a:endParaRPr lang="en-US" dirty="0"/>
          </a:p>
          <a:p>
            <a:endParaRPr lang="en-US" dirty="0"/>
          </a:p>
        </p:txBody>
      </p:sp>
    </p:spTree>
    <p:extLst>
      <p:ext uri="{BB962C8B-B14F-4D97-AF65-F5344CB8AC3E}">
        <p14:creationId xmlns:p14="http://schemas.microsoft.com/office/powerpoint/2010/main" val="125094568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xmlns:p14="http://schemas.microsoft.com/office/powerpoint/2010/mai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Angles.thmx</Template>
  <TotalTime>110</TotalTime>
  <Words>1974</Words>
  <Application>Microsoft Macintosh PowerPoint</Application>
  <PresentationFormat>On-screen Show (4:3)</PresentationFormat>
  <Paragraphs>96</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Angles</vt:lpstr>
      <vt:lpstr>Bloom’s Revised Digital Taxonomy</vt:lpstr>
      <vt:lpstr>What is  Bloom’s Revised Digital Taxonomy?</vt:lpstr>
      <vt:lpstr>Remembering </vt:lpstr>
      <vt:lpstr>PowerPoint Presentation</vt:lpstr>
      <vt:lpstr>Understanding </vt:lpstr>
      <vt:lpstr>PowerPoint Presentation</vt:lpstr>
      <vt:lpstr>Applying</vt:lpstr>
      <vt:lpstr>PowerPoint Presentation</vt:lpstr>
      <vt:lpstr>Analyzing </vt:lpstr>
      <vt:lpstr>PowerPoint Presentation</vt:lpstr>
      <vt:lpstr>Evaluating</vt:lpstr>
      <vt:lpstr>PowerPoint Presentation</vt:lpstr>
      <vt:lpstr>creating</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Bloom’s Revised Digital Taxonomy</dc:title>
  <dc:creator>Rachel  Mccoy</dc:creator>
  <cp:lastModifiedBy>Rachel  Mccoy</cp:lastModifiedBy>
  <cp:revision>21</cp:revision>
  <cp:lastPrinted>2015-11-22T23:34:30Z</cp:lastPrinted>
  <dcterms:created xsi:type="dcterms:W3CDTF">2015-11-22T21:44:22Z</dcterms:created>
  <dcterms:modified xsi:type="dcterms:W3CDTF">2015-11-22T23:34:32Z</dcterms:modified>
</cp:coreProperties>
</file>